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94660"/>
  </p:normalViewPr>
  <p:slideViewPr>
    <p:cSldViewPr>
      <p:cViewPr varScale="1">
        <p:scale>
          <a:sx n="52" d="100"/>
          <a:sy n="52" d="100"/>
        </p:scale>
        <p:origin x="-18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3851" y="3839144"/>
            <a:ext cx="907902" cy="907902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19976" y="3837241"/>
            <a:ext cx="864096" cy="74319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5397" y="28957"/>
            <a:ext cx="7600473" cy="1470025"/>
          </a:xfrm>
        </p:spPr>
        <p:txBody>
          <a:bodyPr>
            <a:normAutofit/>
          </a:bodyPr>
          <a:lstStyle/>
          <a:p>
            <a:r>
              <a:rPr lang="ru-RU" sz="1900" b="1" i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ОБЯЗАТЕЛЬНЫЕ УСЛОВИЯ РАБОТЫ СТАЦИОНАРНЫХ УЧРЕЖДЕНИЙ </a:t>
            </a:r>
            <a:r>
              <a:rPr lang="ru-RU" sz="1900" b="1" i="1" dirty="0">
                <a:latin typeface="Arial Black" panose="020B0A04020102020204" pitchFamily="34" charset="0"/>
                <a:cs typeface="Aharoni" panose="02010803020104030203" pitchFamily="2" charset="-79"/>
              </a:rPr>
              <a:t>С</a:t>
            </a:r>
            <a:r>
              <a:rPr lang="ru-RU" sz="1900" b="1" i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ОЦИАЛЬНОГО ОБСЛУЖИВАНИЯ БЕЛГОРОДСКОЙ ОБЛАСТИ</a:t>
            </a:r>
            <a:endParaRPr lang="ru-RU" sz="1900" b="1" i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67478"/>
              </p:ext>
            </p:extLst>
          </p:nvPr>
        </p:nvGraphicFramePr>
        <p:xfrm>
          <a:off x="132874" y="1409436"/>
          <a:ext cx="8784976" cy="508093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96244"/>
                <a:gridCol w="2196244"/>
                <a:gridCol w="2088232"/>
                <a:gridCol w="2304256"/>
              </a:tblGrid>
              <a:tr h="24492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316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1810" y="1696782"/>
            <a:ext cx="697260" cy="4648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9070" y="1699957"/>
            <a:ext cx="13386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Режим работы </a:t>
            </a:r>
            <a:r>
              <a:rPr lang="ru-RU" sz="1400" b="1" dirty="0" smtClean="0">
                <a:solidFill>
                  <a:srgbClr val="C00000"/>
                </a:solidFill>
              </a:rPr>
              <a:t>«КАРАНТИН»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002" y="2331230"/>
            <a:ext cx="1878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Сотрудники работают </a:t>
            </a:r>
            <a:r>
              <a:rPr lang="ru-RU" sz="1400" b="1" dirty="0" smtClean="0"/>
              <a:t>вахтовым методом 24/14; </a:t>
            </a:r>
          </a:p>
          <a:p>
            <a:r>
              <a:rPr lang="ru-RU" sz="1400" dirty="0" smtClean="0"/>
              <a:t>тест на </a:t>
            </a:r>
            <a:r>
              <a:rPr lang="en-US" sz="1400" dirty="0" smtClean="0"/>
              <a:t>COVID-19 </a:t>
            </a:r>
            <a:r>
              <a:rPr lang="ru-RU" sz="1400" dirty="0" smtClean="0"/>
              <a:t>перед выходом на вахту 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184685" y="1816364"/>
            <a:ext cx="13833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/>
              <a:t>Организация </a:t>
            </a:r>
            <a:r>
              <a:rPr lang="ru-RU" sz="1300" b="1" dirty="0" smtClean="0">
                <a:solidFill>
                  <a:srgbClr val="C00000"/>
                </a:solidFill>
              </a:rPr>
              <a:t>«красной зоны»</a:t>
            </a:r>
            <a:endParaRPr lang="ru-RU" sz="13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9501" y="2515395"/>
            <a:ext cx="2269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Обязательное наличие выделенных </a:t>
            </a:r>
            <a:r>
              <a:rPr lang="ru-RU" sz="1200" b="1" dirty="0" smtClean="0"/>
              <a:t>помещений для изолированного пребывания ПСУ </a:t>
            </a:r>
            <a:r>
              <a:rPr lang="ru-RU" sz="1200" dirty="0" smtClean="0"/>
              <a:t>с признаками </a:t>
            </a:r>
            <a:r>
              <a:rPr lang="en-US" sz="1200" dirty="0" smtClean="0"/>
              <a:t>COVID-19</a:t>
            </a:r>
            <a:r>
              <a:rPr lang="ru-RU" sz="1200" dirty="0" smtClean="0"/>
              <a:t>, </a:t>
            </a:r>
          </a:p>
          <a:p>
            <a:r>
              <a:rPr lang="ru-RU" sz="1200" dirty="0" smtClean="0"/>
              <a:t>вне зависимости от наличия заболевших в настоящее время </a:t>
            </a:r>
            <a:endParaRPr lang="ru-RU" sz="12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 cstate="print"/>
          <a:srcRect t="16783" b="13347"/>
          <a:stretch/>
        </p:blipFill>
        <p:spPr>
          <a:xfrm>
            <a:off x="4542858" y="1648731"/>
            <a:ext cx="750223" cy="53206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93762" y="1819042"/>
            <a:ext cx="15831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/>
              <a:t>Взаимодействие </a:t>
            </a:r>
          </a:p>
          <a:p>
            <a:pPr algn="ctr"/>
            <a:r>
              <a:rPr lang="ru-RU" sz="1300" b="1" dirty="0" smtClean="0"/>
              <a:t>с родственниками</a:t>
            </a:r>
            <a:endParaRPr lang="ru-RU" sz="13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80264" y="2340542"/>
            <a:ext cx="2270942" cy="132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40" dirty="0" smtClean="0"/>
              <a:t>Использование </a:t>
            </a:r>
            <a:r>
              <a:rPr lang="ru-RU" sz="1340" b="1" dirty="0" smtClean="0"/>
              <a:t>дистанционных форм общения </a:t>
            </a:r>
            <a:r>
              <a:rPr lang="ru-RU" sz="1340" dirty="0" smtClean="0"/>
              <a:t>с родственниками. Все посылки и передачи должны пройти через буферную зону</a:t>
            </a:r>
            <a:endParaRPr lang="ru-RU" sz="134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51206" y="1634937"/>
            <a:ext cx="735714" cy="73571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486920" y="1756572"/>
            <a:ext cx="1331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/>
              <a:t>Максимальное разобщение</a:t>
            </a:r>
            <a:endParaRPr lang="ru-RU" sz="13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604448" y="3284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749698" y="2640826"/>
            <a:ext cx="21831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Снизить плотность проживания, использование средств </a:t>
            </a:r>
            <a:r>
              <a:rPr lang="ru-RU" sz="1400" dirty="0"/>
              <a:t>индивидуальной защиты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58" y="5025358"/>
            <a:ext cx="2375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Дезинфекция </a:t>
            </a:r>
            <a:r>
              <a:rPr lang="ru-RU" sz="1200" dirty="0"/>
              <a:t>посуды, влажная уборка помещений с использованием дезинфицирующих средств, проветривание помещений, обеззараживание воздуха и т.д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 cstate="print"/>
          <a:srcRect l="20764" t="19477" r="22306" b="26940"/>
          <a:stretch/>
        </p:blipFill>
        <p:spPr>
          <a:xfrm>
            <a:off x="179512" y="3949904"/>
            <a:ext cx="869515" cy="71829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403648" y="42930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007808" y="3923468"/>
            <a:ext cx="1187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Усиленное проведение санитарно-гигиенических мероприятий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62266" y="3877597"/>
            <a:ext cx="1452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Доставка продуктов </a:t>
            </a:r>
          </a:p>
          <a:p>
            <a:pPr algn="ctr"/>
            <a:r>
              <a:rPr lang="ru-RU" sz="1200" b="1" dirty="0" smtClean="0"/>
              <a:t>питания и грузов </a:t>
            </a:r>
          </a:p>
          <a:p>
            <a:pPr algn="ctr"/>
            <a:r>
              <a:rPr lang="ru-RU" sz="1200" b="1" dirty="0" smtClean="0"/>
              <a:t>через шлюз</a:t>
            </a:r>
            <a:endParaRPr lang="ru-RU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383788" y="4870466"/>
            <a:ext cx="20920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Исключить прямой контакт между людьми при доставке грузов в учреждение. Груз поступает </a:t>
            </a:r>
            <a:r>
              <a:rPr lang="ru-RU" sz="1200" b="1" dirty="0" smtClean="0"/>
              <a:t>в буферную зону и обрабатывается </a:t>
            </a:r>
            <a:r>
              <a:rPr lang="ru-RU" sz="1200" dirty="0" smtClean="0"/>
              <a:t>перед попаданием на территорию стационарного учреждения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381753" y="3970421"/>
            <a:ext cx="1206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 smtClean="0"/>
              <a:t>Обеспечение прогулок</a:t>
            </a:r>
            <a:endParaRPr lang="ru-RU" sz="135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542858" y="4997423"/>
            <a:ext cx="2045366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dirty="0" smtClean="0"/>
              <a:t>Определить график ежедневных прогулок малыми группами по принципу совместного проживания</a:t>
            </a:r>
            <a:endParaRPr lang="ru-RU" sz="1350" dirty="0"/>
          </a:p>
        </p:txBody>
      </p:sp>
      <p:sp>
        <p:nvSpPr>
          <p:cNvPr id="31" name="TextBox 30"/>
          <p:cNvSpPr txBox="1"/>
          <p:nvPr/>
        </p:nvSpPr>
        <p:spPr>
          <a:xfrm>
            <a:off x="7377086" y="4077508"/>
            <a:ext cx="155151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solidFill>
                  <a:srgbClr val="C00000"/>
                </a:solidFill>
              </a:rPr>
              <a:t>НЕДОПУСТИМО:</a:t>
            </a:r>
            <a:endParaRPr lang="ru-RU" sz="15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92235" y="4501135"/>
            <a:ext cx="2340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- </a:t>
            </a:r>
            <a:r>
              <a:rPr lang="ru-RU" sz="1200" b="1" dirty="0" smtClean="0"/>
              <a:t>Ограничение свободы перемещения ПСУ внутри учреждения,</a:t>
            </a:r>
            <a:r>
              <a:rPr lang="ru-RU" sz="1200" dirty="0" smtClean="0"/>
              <a:t> в </a:t>
            </a:r>
            <a:r>
              <a:rPr lang="ru-RU" sz="1200" dirty="0" err="1" smtClean="0"/>
              <a:t>т.ч</a:t>
            </a:r>
            <a:r>
              <a:rPr lang="ru-RU" sz="1200" dirty="0" smtClean="0"/>
              <a:t>. </a:t>
            </a:r>
            <a:r>
              <a:rPr lang="ru-RU" sz="1200" dirty="0"/>
              <a:t>д</a:t>
            </a:r>
            <a:r>
              <a:rPr lang="ru-RU" sz="1200" dirty="0" smtClean="0"/>
              <a:t>ля курения</a:t>
            </a:r>
          </a:p>
          <a:p>
            <a:r>
              <a:rPr lang="ru-RU" sz="1200" dirty="0" smtClean="0"/>
              <a:t>- </a:t>
            </a:r>
            <a:r>
              <a:rPr lang="ru-RU" sz="1200" b="1" dirty="0" smtClean="0"/>
              <a:t>Закрытие мастерских и кружков по интересам </a:t>
            </a:r>
            <a:r>
              <a:rPr lang="ru-RU" sz="1200" dirty="0" smtClean="0"/>
              <a:t>(проведение досуговых мероприятий в посменном режиме с </a:t>
            </a:r>
            <a:r>
              <a:rPr lang="ru-RU" sz="1200" dirty="0" err="1" smtClean="0"/>
              <a:t>дез</a:t>
            </a:r>
            <a:r>
              <a:rPr lang="ru-RU" sz="1200" dirty="0" smtClean="0"/>
              <a:t>. обработкой перед следующей группой)</a:t>
            </a:r>
            <a:endParaRPr lang="ru-RU" sz="1200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04247" y="1698915"/>
            <a:ext cx="671736" cy="6717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3100" y="265907"/>
            <a:ext cx="755970" cy="90228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10" cstate="print"/>
          <a:srcRect l="9644" t="22914" r="26959" b="15585"/>
          <a:stretch/>
        </p:blipFill>
        <p:spPr>
          <a:xfrm>
            <a:off x="7762423" y="199608"/>
            <a:ext cx="1271363" cy="123488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1" cstate="print"/>
          <a:srcRect b="33135"/>
          <a:stretch/>
        </p:blipFill>
        <p:spPr>
          <a:xfrm>
            <a:off x="6681834" y="3921684"/>
            <a:ext cx="676369" cy="480525"/>
          </a:xfrm>
          <a:prstGeom prst="rect">
            <a:avLst/>
          </a:prstGeom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6749698" y="4400673"/>
            <a:ext cx="55860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26248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184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ОБЯЗАТЕЛЬНЫЕ УСЛОВИЯ РАБОТЫ СТАЦИОНАРНЫХ УЧРЕЖДЕНИЙ СОЦИАЛЬНОГО ОБСЛУЖИВАНИЯ БЕЛГОРОДСКОЙ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ОБЯЗАТЕЛЬНЫЕ УСЛОВИЯ РАБОТЫ СТАЦИОНАРНЫХ УЧРЕЖДЕНИЙ СОЦИАЛЬНОГО ОБСЛУЖИВАНИЯ БЕЛГОРОДСКОЙ ОБЛАСТИ</dc:title>
  <dc:creator>Платонова</dc:creator>
  <cp:lastModifiedBy>ПК</cp:lastModifiedBy>
  <cp:revision>17</cp:revision>
  <cp:lastPrinted>2020-10-30T12:29:05Z</cp:lastPrinted>
  <dcterms:created xsi:type="dcterms:W3CDTF">2020-10-29T11:57:50Z</dcterms:created>
  <dcterms:modified xsi:type="dcterms:W3CDTF">2020-10-30T14:50:26Z</dcterms:modified>
</cp:coreProperties>
</file>